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20" r:id="rId1"/>
    <p:sldMasterId id="2147483733" r:id="rId2"/>
  </p:sldMasterIdLst>
  <p:notesMasterIdLst>
    <p:notesMasterId r:id="rId15"/>
  </p:notesMasterIdLst>
  <p:handoutMasterIdLst>
    <p:handoutMasterId r:id="rId16"/>
  </p:handoutMasterIdLst>
  <p:sldIdLst>
    <p:sldId id="289" r:id="rId3"/>
    <p:sldId id="298" r:id="rId4"/>
    <p:sldId id="327" r:id="rId5"/>
    <p:sldId id="328" r:id="rId6"/>
    <p:sldId id="318" r:id="rId7"/>
    <p:sldId id="326" r:id="rId8"/>
    <p:sldId id="329" r:id="rId9"/>
    <p:sldId id="331" r:id="rId10"/>
    <p:sldId id="323" r:id="rId11"/>
    <p:sldId id="317" r:id="rId12"/>
    <p:sldId id="307" r:id="rId13"/>
    <p:sldId id="273" r:id="rId14"/>
  </p:sldIdLst>
  <p:sldSz cx="13004800" cy="97536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300" kern="1200">
        <a:solidFill>
          <a:srgbClr val="000000"/>
        </a:solidFill>
        <a:latin typeface="GillSans" charset="0"/>
        <a:ea typeface="ヒラギノ角ゴ ProN W3" charset="0"/>
        <a:cs typeface="ヒラギノ角ゴ ProN W3" charset="0"/>
        <a:sym typeface="GillSans" charset="0"/>
      </a:defRPr>
    </a:lvl1pPr>
    <a:lvl2pPr marL="457152" algn="ctr" rtl="0" fontAlgn="base">
      <a:spcBef>
        <a:spcPct val="0"/>
      </a:spcBef>
      <a:spcAft>
        <a:spcPct val="0"/>
      </a:spcAft>
      <a:defRPr sz="4300" kern="1200">
        <a:solidFill>
          <a:srgbClr val="000000"/>
        </a:solidFill>
        <a:latin typeface="GillSans" charset="0"/>
        <a:ea typeface="ヒラギノ角ゴ ProN W3" charset="0"/>
        <a:cs typeface="ヒラギノ角ゴ ProN W3" charset="0"/>
        <a:sym typeface="GillSans" charset="0"/>
      </a:defRPr>
    </a:lvl2pPr>
    <a:lvl3pPr marL="914307" algn="ctr" rtl="0" fontAlgn="base">
      <a:spcBef>
        <a:spcPct val="0"/>
      </a:spcBef>
      <a:spcAft>
        <a:spcPct val="0"/>
      </a:spcAft>
      <a:defRPr sz="4300" kern="1200">
        <a:solidFill>
          <a:srgbClr val="000000"/>
        </a:solidFill>
        <a:latin typeface="GillSans" charset="0"/>
        <a:ea typeface="ヒラギノ角ゴ ProN W3" charset="0"/>
        <a:cs typeface="ヒラギノ角ゴ ProN W3" charset="0"/>
        <a:sym typeface="GillSans" charset="0"/>
      </a:defRPr>
    </a:lvl3pPr>
    <a:lvl4pPr marL="1371460" algn="ctr" rtl="0" fontAlgn="base">
      <a:spcBef>
        <a:spcPct val="0"/>
      </a:spcBef>
      <a:spcAft>
        <a:spcPct val="0"/>
      </a:spcAft>
      <a:defRPr sz="4300" kern="1200">
        <a:solidFill>
          <a:srgbClr val="000000"/>
        </a:solidFill>
        <a:latin typeface="GillSans" charset="0"/>
        <a:ea typeface="ヒラギノ角ゴ ProN W3" charset="0"/>
        <a:cs typeface="ヒラギノ角ゴ ProN W3" charset="0"/>
        <a:sym typeface="GillSans" charset="0"/>
      </a:defRPr>
    </a:lvl4pPr>
    <a:lvl5pPr marL="1828612" algn="ctr" rtl="0" fontAlgn="base">
      <a:spcBef>
        <a:spcPct val="0"/>
      </a:spcBef>
      <a:spcAft>
        <a:spcPct val="0"/>
      </a:spcAft>
      <a:defRPr sz="4300" kern="1200">
        <a:solidFill>
          <a:srgbClr val="000000"/>
        </a:solidFill>
        <a:latin typeface="GillSans" charset="0"/>
        <a:ea typeface="ヒラギノ角ゴ ProN W3" charset="0"/>
        <a:cs typeface="ヒラギノ角ゴ ProN W3" charset="0"/>
        <a:sym typeface="GillSans" charset="0"/>
      </a:defRPr>
    </a:lvl5pPr>
    <a:lvl6pPr marL="2285767" algn="l" defTabSz="914307" rtl="0" eaLnBrk="1" latinLnBrk="0" hangingPunct="1">
      <a:defRPr sz="4300" kern="1200">
        <a:solidFill>
          <a:srgbClr val="000000"/>
        </a:solidFill>
        <a:latin typeface="GillSans" charset="0"/>
        <a:ea typeface="ヒラギノ角ゴ ProN W3" charset="0"/>
        <a:cs typeface="ヒラギノ角ゴ ProN W3" charset="0"/>
        <a:sym typeface="GillSans" charset="0"/>
      </a:defRPr>
    </a:lvl6pPr>
    <a:lvl7pPr marL="2742919" algn="l" defTabSz="914307" rtl="0" eaLnBrk="1" latinLnBrk="0" hangingPunct="1">
      <a:defRPr sz="4300" kern="1200">
        <a:solidFill>
          <a:srgbClr val="000000"/>
        </a:solidFill>
        <a:latin typeface="GillSans" charset="0"/>
        <a:ea typeface="ヒラギノ角ゴ ProN W3" charset="0"/>
        <a:cs typeface="ヒラギノ角ゴ ProN W3" charset="0"/>
        <a:sym typeface="GillSans" charset="0"/>
      </a:defRPr>
    </a:lvl7pPr>
    <a:lvl8pPr marL="3200072" algn="l" defTabSz="914307" rtl="0" eaLnBrk="1" latinLnBrk="0" hangingPunct="1">
      <a:defRPr sz="4300" kern="1200">
        <a:solidFill>
          <a:srgbClr val="000000"/>
        </a:solidFill>
        <a:latin typeface="GillSans" charset="0"/>
        <a:ea typeface="ヒラギノ角ゴ ProN W3" charset="0"/>
        <a:cs typeface="ヒラギノ角ゴ ProN W3" charset="0"/>
        <a:sym typeface="GillSans" charset="0"/>
      </a:defRPr>
    </a:lvl8pPr>
    <a:lvl9pPr marL="3657226" algn="l" defTabSz="914307" rtl="0" eaLnBrk="1" latinLnBrk="0" hangingPunct="1">
      <a:defRPr sz="4300" kern="1200">
        <a:solidFill>
          <a:srgbClr val="000000"/>
        </a:solidFill>
        <a:latin typeface="GillSans" charset="0"/>
        <a:ea typeface="ヒラギノ角ゴ ProN W3" charset="0"/>
        <a:cs typeface="ヒラギノ角ゴ ProN W3" charset="0"/>
        <a:sym typeface="Gill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3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34" autoAdjust="0"/>
    <p:restoredTop sz="94684" autoAdjust="0"/>
  </p:normalViewPr>
  <p:slideViewPr>
    <p:cSldViewPr>
      <p:cViewPr varScale="1">
        <p:scale>
          <a:sx n="88" d="100"/>
          <a:sy n="88" d="100"/>
        </p:scale>
        <p:origin x="1140" y="96"/>
      </p:cViewPr>
      <p:guideLst>
        <p:guide orient="horz" pos="3072"/>
        <p:guide pos="40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177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882BF5-3D1B-4998-BCFE-1A6D6FBED2C4}" type="datetimeFigureOut">
              <a:rPr lang="en-US" smtClean="0"/>
              <a:t>5/22/2018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D58DC0-890A-44AA-82EB-43E096C08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1215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E6C4F3-63C6-4838-B734-33E05956465A}" type="datetimeFigureOut">
              <a:rPr lang="en-US" smtClean="0"/>
              <a:pPr/>
              <a:t>5/22/2018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122CFD-2316-4CDE-9A93-CAAD3F59619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486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0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57152" algn="l" defTabSz="91430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914307" algn="l" defTabSz="91430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371460" algn="l" defTabSz="91430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828612" algn="l" defTabSz="91430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5767" algn="l" defTabSz="91430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742919" algn="l" defTabSz="91430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200072" algn="l" defTabSz="91430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657226" algn="l" defTabSz="91430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22CFD-2316-4CDE-9A93-CAAD3F59619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8125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22CFD-2316-4CDE-9A93-CAAD3F596197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3680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Titles are 60 font, Gridlines on to see</a:t>
            </a:r>
            <a:r>
              <a:rPr lang="en-US" baseline="0" dirty="0" smtClean="0"/>
              <a:t> margin spacing and body of text design.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22CFD-2316-4CDE-9A93-CAAD3F596197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5595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22CFD-2316-4CDE-9A93-CAAD3F596197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7982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22CFD-2316-4CDE-9A93-CAAD3F596197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9492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22CFD-2316-4CDE-9A93-CAAD3F596197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6300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22CFD-2316-4CDE-9A93-CAAD3F596197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3241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22CFD-2316-4CDE-9A93-CAAD3F596197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8813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22CFD-2316-4CDE-9A93-CAAD3F596197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121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22CFD-2316-4CDE-9A93-CAAD3F596197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1955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22CFD-2316-4CDE-9A93-CAAD3F596197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596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360" y="3029939"/>
            <a:ext cx="11054080" cy="20907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0720" y="5527040"/>
            <a:ext cx="9103360" cy="24925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0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1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DA9A7-4E22-4E01-9E4D-49BE9AA751CA}" type="datetime1">
              <a:rPr lang="en-US" smtClean="0"/>
              <a:pPr/>
              <a:t>5/22/2018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Use #ERAUHFA to Tweet Questions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006EE-565C-4534-8A8B-959663A93B3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-1"/>
            <a:ext cx="13004800" cy="8979506"/>
          </a:xfrm>
          <a:prstGeom prst="rect">
            <a:avLst/>
          </a:prstGeom>
          <a:solidFill>
            <a:srgbClr val="003B7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-1" y="8223476"/>
            <a:ext cx="13004801" cy="1638497"/>
            <a:chOff x="-1" y="5714998"/>
            <a:chExt cx="9144001" cy="1152068"/>
          </a:xfrm>
        </p:grpSpPr>
        <p:sp>
          <p:nvSpPr>
            <p:cNvPr id="9" name="Rectangle 8"/>
            <p:cNvSpPr/>
            <p:nvPr/>
          </p:nvSpPr>
          <p:spPr>
            <a:xfrm>
              <a:off x="152399" y="6066989"/>
              <a:ext cx="8991601" cy="589642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Pentagon 9"/>
            <p:cNvSpPr/>
            <p:nvPr/>
          </p:nvSpPr>
          <p:spPr>
            <a:xfrm>
              <a:off x="0" y="5714998"/>
              <a:ext cx="4313335" cy="1152068"/>
            </a:xfrm>
            <a:prstGeom prst="homePlat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Pentagon 10"/>
            <p:cNvSpPr/>
            <p:nvPr/>
          </p:nvSpPr>
          <p:spPr>
            <a:xfrm>
              <a:off x="0" y="5769433"/>
              <a:ext cx="4254530" cy="1088561"/>
            </a:xfrm>
            <a:prstGeom prst="homePlat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-1" y="6125936"/>
              <a:ext cx="9144001" cy="7320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Picture 12" descr="ERAU_W_LOGO_FINAL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98489" y="6044114"/>
              <a:ext cx="2422076" cy="5502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43808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E26EE-7164-40B3-8BF5-8CF6542BBFC0}" type="datetime1">
              <a:rPr lang="en-US" smtClean="0"/>
              <a:pPr/>
              <a:t>5/22/2018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Use #ERAUHFA to Tweet Questions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006EE-565C-4534-8A8B-959663A93B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0551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480" y="390597"/>
            <a:ext cx="2926080" cy="832216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240" y="390597"/>
            <a:ext cx="8561493" cy="832216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02816-FC32-4C0D-9747-80A932E54ABF}" type="datetime1">
              <a:rPr lang="en-US" smtClean="0"/>
              <a:pPr/>
              <a:t>5/22/2018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Use #ERAUHFA to Tweet Questions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006EE-565C-4534-8A8B-959663A93B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4923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6" y="2276478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9046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360" y="3029939"/>
            <a:ext cx="11054080" cy="20907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0720" y="5527040"/>
            <a:ext cx="9103360" cy="24925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0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1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2FA13-BDE1-485D-85AB-1FA2F1CB2C39}" type="datetime1">
              <a:rPr lang="en-US" smtClean="0"/>
              <a:pPr/>
              <a:t>5/22/2018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Use #ERAUHFA to Tweet Questions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006EE-565C-4534-8A8B-959663A93B3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-1"/>
            <a:ext cx="13004800" cy="8979506"/>
          </a:xfrm>
          <a:prstGeom prst="rect">
            <a:avLst/>
          </a:prstGeom>
          <a:solidFill>
            <a:srgbClr val="003B7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-1" y="8223476"/>
            <a:ext cx="13004801" cy="1638497"/>
            <a:chOff x="-1" y="5714998"/>
            <a:chExt cx="9144001" cy="1152068"/>
          </a:xfrm>
        </p:grpSpPr>
        <p:sp>
          <p:nvSpPr>
            <p:cNvPr id="9" name="Rectangle 8"/>
            <p:cNvSpPr/>
            <p:nvPr/>
          </p:nvSpPr>
          <p:spPr>
            <a:xfrm>
              <a:off x="152399" y="6066989"/>
              <a:ext cx="8991601" cy="589642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Pentagon 9"/>
            <p:cNvSpPr/>
            <p:nvPr/>
          </p:nvSpPr>
          <p:spPr>
            <a:xfrm>
              <a:off x="0" y="5714998"/>
              <a:ext cx="4313335" cy="1152068"/>
            </a:xfrm>
            <a:prstGeom prst="homePlat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Pentagon 10"/>
            <p:cNvSpPr/>
            <p:nvPr/>
          </p:nvSpPr>
          <p:spPr>
            <a:xfrm>
              <a:off x="0" y="5769433"/>
              <a:ext cx="4254530" cy="1088561"/>
            </a:xfrm>
            <a:prstGeom prst="homePlat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-1" y="6125936"/>
              <a:ext cx="9144001" cy="7320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Picture 12" descr="ERAU_W_LOGO_FINAL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98489" y="6044114"/>
              <a:ext cx="2422076" cy="5502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76081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40" y="2449689"/>
            <a:ext cx="11704320" cy="6436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1133D-FFB4-4A8A-8518-1A6D757E1B97}" type="datetime1">
              <a:rPr lang="en-US" smtClean="0"/>
              <a:pPr/>
              <a:t>5/22/2018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Use #ERAUHFA to Tweet Questions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006EE-565C-4534-8A8B-959663A93B3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7" name="Group 26"/>
          <p:cNvGrpSpPr/>
          <p:nvPr/>
        </p:nvGrpSpPr>
        <p:grpSpPr>
          <a:xfrm>
            <a:off x="-1" y="0"/>
            <a:ext cx="13004801" cy="2412590"/>
            <a:chOff x="-1" y="0"/>
            <a:chExt cx="9144001" cy="1696352"/>
          </a:xfrm>
        </p:grpSpPr>
        <p:sp>
          <p:nvSpPr>
            <p:cNvPr id="21" name="Rectangle 20"/>
            <p:cNvSpPr/>
            <p:nvPr userDrawn="1"/>
          </p:nvSpPr>
          <p:spPr>
            <a:xfrm>
              <a:off x="-1" y="0"/>
              <a:ext cx="9144001" cy="737502"/>
            </a:xfrm>
            <a:prstGeom prst="rect">
              <a:avLst/>
            </a:prstGeom>
            <a:solidFill>
              <a:srgbClr val="00488F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152399" y="678555"/>
              <a:ext cx="8991601" cy="589642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Pentagon 22"/>
            <p:cNvSpPr/>
            <p:nvPr userDrawn="1"/>
          </p:nvSpPr>
          <p:spPr>
            <a:xfrm>
              <a:off x="0" y="217712"/>
              <a:ext cx="4313335" cy="1152068"/>
            </a:xfrm>
            <a:prstGeom prst="homePlat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Pentagon 23"/>
            <p:cNvSpPr/>
            <p:nvPr userDrawn="1"/>
          </p:nvSpPr>
          <p:spPr>
            <a:xfrm>
              <a:off x="0" y="272147"/>
              <a:ext cx="4254530" cy="1088561"/>
            </a:xfrm>
            <a:prstGeom prst="homePlat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-1" y="737502"/>
              <a:ext cx="9144001" cy="9588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6" name="Picture 25" descr="eagle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8527145" y="103754"/>
              <a:ext cx="411882" cy="4573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998373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6267592"/>
            <a:ext cx="11054080" cy="1937173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133993"/>
            <a:ext cx="11054080" cy="2133599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5023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8F2EF-FA5A-4643-A9AD-2C466E8D0159}" type="datetime1">
              <a:rPr lang="en-US" smtClean="0"/>
              <a:pPr/>
              <a:t>5/22/2018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Use #ERAUHFA to Tweet Questions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006EE-565C-4534-8A8B-959663A93B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0461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240" y="2275841"/>
            <a:ext cx="5743787" cy="6436925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0773" y="2275841"/>
            <a:ext cx="5743787" cy="6436925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0B06D-5FD5-4DFF-8968-71CE13EEDD7B}" type="datetime1">
              <a:rPr lang="en-US" smtClean="0"/>
              <a:pPr/>
              <a:t>5/22/2018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Use #ERAUHFA to Tweet Questions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006EE-565C-4534-8A8B-959663A93B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0202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183272"/>
            <a:ext cx="5746045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0230" indent="0">
              <a:buNone/>
              <a:defRPr sz="2800" b="1"/>
            </a:lvl2pPr>
            <a:lvl3pPr marL="1300460" indent="0">
              <a:buNone/>
              <a:defRPr sz="2600" b="1"/>
            </a:lvl3pPr>
            <a:lvl4pPr marL="1950690" indent="0">
              <a:buNone/>
              <a:defRPr sz="2300" b="1"/>
            </a:lvl4pPr>
            <a:lvl5pPr marL="2600919" indent="0">
              <a:buNone/>
              <a:defRPr sz="2300" b="1"/>
            </a:lvl5pPr>
            <a:lvl6pPr marL="3251149" indent="0">
              <a:buNone/>
              <a:defRPr sz="2300" b="1"/>
            </a:lvl6pPr>
            <a:lvl7pPr marL="3901379" indent="0">
              <a:buNone/>
              <a:defRPr sz="2300" b="1"/>
            </a:lvl7pPr>
            <a:lvl8pPr marL="4551609" indent="0">
              <a:buNone/>
              <a:defRPr sz="2300" b="1"/>
            </a:lvl8pPr>
            <a:lvl9pPr marL="5201839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0" y="3093155"/>
            <a:ext cx="5746045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6259" y="2183272"/>
            <a:ext cx="5748302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0230" indent="0">
              <a:buNone/>
              <a:defRPr sz="2800" b="1"/>
            </a:lvl2pPr>
            <a:lvl3pPr marL="1300460" indent="0">
              <a:buNone/>
              <a:defRPr sz="2600" b="1"/>
            </a:lvl3pPr>
            <a:lvl4pPr marL="1950690" indent="0">
              <a:buNone/>
              <a:defRPr sz="2300" b="1"/>
            </a:lvl4pPr>
            <a:lvl5pPr marL="2600919" indent="0">
              <a:buNone/>
              <a:defRPr sz="2300" b="1"/>
            </a:lvl5pPr>
            <a:lvl6pPr marL="3251149" indent="0">
              <a:buNone/>
              <a:defRPr sz="2300" b="1"/>
            </a:lvl6pPr>
            <a:lvl7pPr marL="3901379" indent="0">
              <a:buNone/>
              <a:defRPr sz="2300" b="1"/>
            </a:lvl7pPr>
            <a:lvl8pPr marL="4551609" indent="0">
              <a:buNone/>
              <a:defRPr sz="2300" b="1"/>
            </a:lvl8pPr>
            <a:lvl9pPr marL="5201839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6259" y="3093155"/>
            <a:ext cx="5748302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4B660-1387-43BA-9BCA-6A36007A408E}" type="datetime1">
              <a:rPr lang="en-US" smtClean="0"/>
              <a:pPr/>
              <a:t>5/22/2018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Use #ERAUHFA to Tweet Questions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006EE-565C-4534-8A8B-959663A93B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76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F3CD1-8259-4A26-82C7-765D5020B415}" type="datetime1">
              <a:rPr lang="en-US" smtClean="0"/>
              <a:pPr/>
              <a:t>5/22/2018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Use #ERAUHFA to Tweet Questions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006EE-565C-4534-8A8B-959663A93B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446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4CAF6-79C6-4CB5-9ED7-D9F41F483412}" type="datetime1">
              <a:rPr lang="en-US" smtClean="0"/>
              <a:pPr/>
              <a:t>5/22/2018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Use #ERAUHFA to Tweet Questions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006EE-565C-4534-8A8B-959663A93B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987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39" y="2895600"/>
            <a:ext cx="11704320" cy="643692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27" name="Group 26"/>
          <p:cNvGrpSpPr/>
          <p:nvPr/>
        </p:nvGrpSpPr>
        <p:grpSpPr>
          <a:xfrm>
            <a:off x="-1" y="0"/>
            <a:ext cx="13004801" cy="2412590"/>
            <a:chOff x="-1" y="0"/>
            <a:chExt cx="9144001" cy="1696352"/>
          </a:xfrm>
        </p:grpSpPr>
        <p:sp>
          <p:nvSpPr>
            <p:cNvPr id="21" name="Rectangle 20"/>
            <p:cNvSpPr/>
            <p:nvPr userDrawn="1"/>
          </p:nvSpPr>
          <p:spPr>
            <a:xfrm>
              <a:off x="-1" y="0"/>
              <a:ext cx="9144001" cy="737502"/>
            </a:xfrm>
            <a:prstGeom prst="rect">
              <a:avLst/>
            </a:prstGeom>
            <a:solidFill>
              <a:srgbClr val="00488F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152399" y="678555"/>
              <a:ext cx="8991601" cy="589642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Pentagon 22"/>
            <p:cNvSpPr/>
            <p:nvPr userDrawn="1"/>
          </p:nvSpPr>
          <p:spPr>
            <a:xfrm>
              <a:off x="0" y="217712"/>
              <a:ext cx="4313335" cy="1152068"/>
            </a:xfrm>
            <a:prstGeom prst="homePlat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Pentagon 23"/>
            <p:cNvSpPr/>
            <p:nvPr userDrawn="1"/>
          </p:nvSpPr>
          <p:spPr>
            <a:xfrm>
              <a:off x="0" y="272147"/>
              <a:ext cx="4254530" cy="1088561"/>
            </a:xfrm>
            <a:prstGeom prst="homePlat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-1" y="737502"/>
              <a:ext cx="9144001" cy="9588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6" name="Picture 25" descr="eagle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8527145" y="103754"/>
              <a:ext cx="411882" cy="457372"/>
            </a:xfrm>
            <a:prstGeom prst="rect">
              <a:avLst/>
            </a:prstGeom>
          </p:spPr>
        </p:pic>
      </p:grp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40BD3-F099-47D6-BA52-0E357520849D}" type="datetime1">
              <a:rPr lang="en-US" smtClean="0"/>
              <a:pPr/>
              <a:t>5/22/2018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 smtClean="0"/>
              <a:t>Use #ERAUHFA to Tweet Questions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006EE-565C-4534-8A8B-959663A93B3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9161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1" y="388338"/>
            <a:ext cx="4278490" cy="165269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516" y="388339"/>
            <a:ext cx="7270044" cy="8324427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241" y="2041032"/>
            <a:ext cx="4278490" cy="6671734"/>
          </a:xfrm>
        </p:spPr>
        <p:txBody>
          <a:bodyPr/>
          <a:lstStyle>
            <a:lvl1pPr marL="0" indent="0">
              <a:buNone/>
              <a:defRPr sz="2000"/>
            </a:lvl1pPr>
            <a:lvl2pPr marL="650230" indent="0">
              <a:buNone/>
              <a:defRPr sz="1700"/>
            </a:lvl2pPr>
            <a:lvl3pPr marL="1300460" indent="0">
              <a:buNone/>
              <a:defRPr sz="1400"/>
            </a:lvl3pPr>
            <a:lvl4pPr marL="1950690" indent="0">
              <a:buNone/>
              <a:defRPr sz="1300"/>
            </a:lvl4pPr>
            <a:lvl5pPr marL="2600919" indent="0">
              <a:buNone/>
              <a:defRPr sz="1300"/>
            </a:lvl5pPr>
            <a:lvl6pPr marL="3251149" indent="0">
              <a:buNone/>
              <a:defRPr sz="1300"/>
            </a:lvl6pPr>
            <a:lvl7pPr marL="3901379" indent="0">
              <a:buNone/>
              <a:defRPr sz="1300"/>
            </a:lvl7pPr>
            <a:lvl8pPr marL="4551609" indent="0">
              <a:buNone/>
              <a:defRPr sz="1300"/>
            </a:lvl8pPr>
            <a:lvl9pPr marL="5201839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8AD2C-3600-42A2-A2FA-64421FA1DA62}" type="datetime1">
              <a:rPr lang="en-US" smtClean="0"/>
              <a:pPr/>
              <a:t>5/22/2018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Use #ERAUHFA to Tweet Questions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006EE-565C-4534-8A8B-959663A93B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57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032" y="6827520"/>
            <a:ext cx="7802880" cy="806027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032" y="871502"/>
            <a:ext cx="7802880" cy="5852160"/>
          </a:xfrm>
        </p:spPr>
        <p:txBody>
          <a:bodyPr/>
          <a:lstStyle>
            <a:lvl1pPr marL="0" indent="0">
              <a:buNone/>
              <a:defRPr sz="4600"/>
            </a:lvl1pPr>
            <a:lvl2pPr marL="650230" indent="0">
              <a:buNone/>
              <a:defRPr sz="4000"/>
            </a:lvl2pPr>
            <a:lvl3pPr marL="1300460" indent="0">
              <a:buNone/>
              <a:defRPr sz="3400"/>
            </a:lvl3pPr>
            <a:lvl4pPr marL="1950690" indent="0">
              <a:buNone/>
              <a:defRPr sz="2800"/>
            </a:lvl4pPr>
            <a:lvl5pPr marL="2600919" indent="0">
              <a:buNone/>
              <a:defRPr sz="2800"/>
            </a:lvl5pPr>
            <a:lvl6pPr marL="3251149" indent="0">
              <a:buNone/>
              <a:defRPr sz="2800"/>
            </a:lvl6pPr>
            <a:lvl7pPr marL="3901379" indent="0">
              <a:buNone/>
              <a:defRPr sz="2800"/>
            </a:lvl7pPr>
            <a:lvl8pPr marL="4551609" indent="0">
              <a:buNone/>
              <a:defRPr sz="2800"/>
            </a:lvl8pPr>
            <a:lvl9pPr marL="5201839" indent="0">
              <a:buNone/>
              <a:defRPr sz="28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032" y="7633547"/>
            <a:ext cx="7802880" cy="1144693"/>
          </a:xfrm>
        </p:spPr>
        <p:txBody>
          <a:bodyPr/>
          <a:lstStyle>
            <a:lvl1pPr marL="0" indent="0">
              <a:buNone/>
              <a:defRPr sz="2000"/>
            </a:lvl1pPr>
            <a:lvl2pPr marL="650230" indent="0">
              <a:buNone/>
              <a:defRPr sz="1700"/>
            </a:lvl2pPr>
            <a:lvl3pPr marL="1300460" indent="0">
              <a:buNone/>
              <a:defRPr sz="1400"/>
            </a:lvl3pPr>
            <a:lvl4pPr marL="1950690" indent="0">
              <a:buNone/>
              <a:defRPr sz="1300"/>
            </a:lvl4pPr>
            <a:lvl5pPr marL="2600919" indent="0">
              <a:buNone/>
              <a:defRPr sz="1300"/>
            </a:lvl5pPr>
            <a:lvl6pPr marL="3251149" indent="0">
              <a:buNone/>
              <a:defRPr sz="1300"/>
            </a:lvl6pPr>
            <a:lvl7pPr marL="3901379" indent="0">
              <a:buNone/>
              <a:defRPr sz="1300"/>
            </a:lvl7pPr>
            <a:lvl8pPr marL="4551609" indent="0">
              <a:buNone/>
              <a:defRPr sz="1300"/>
            </a:lvl8pPr>
            <a:lvl9pPr marL="5201839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2399E-8974-4AE3-B9FB-ABFEF8A2A416}" type="datetime1">
              <a:rPr lang="en-US" smtClean="0"/>
              <a:pPr/>
              <a:t>5/22/2018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Use #ERAUHFA to Tweet Questions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006EE-565C-4534-8A8B-959663A93B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2536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FBA7B-F487-4044-A33E-FBDFBFBD5D6A}" type="datetime1">
              <a:rPr lang="en-US" smtClean="0"/>
              <a:pPr/>
              <a:t>5/22/2018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Use #ERAUHFA to Tweet Questions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006EE-565C-4534-8A8B-959663A93B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4721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480" y="390597"/>
            <a:ext cx="2926080" cy="832216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240" y="390597"/>
            <a:ext cx="8561493" cy="832216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38ABD-0C80-44B9-8176-7F3F22D52DE7}" type="datetime1">
              <a:rPr lang="en-US" smtClean="0"/>
              <a:pPr/>
              <a:t>5/22/2018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Use #ERAUHFA to Tweet Questions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006EE-565C-4534-8A8B-959663A93B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0237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6" y="2276476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441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6267592"/>
            <a:ext cx="11054080" cy="1937173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133993"/>
            <a:ext cx="11054080" cy="2133599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5023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ED978-4E59-4EBA-B987-79B64F2367B3}" type="datetime1">
              <a:rPr lang="en-US" smtClean="0"/>
              <a:pPr/>
              <a:t>5/22/2018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Use #ERAUHFA to Tweet Questions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006EE-565C-4534-8A8B-959663A93B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41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240" y="2275841"/>
            <a:ext cx="5743787" cy="6436925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0773" y="2275841"/>
            <a:ext cx="5743787" cy="6436925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05B56-C331-40DA-AA89-79A8FAEB7C61}" type="datetime1">
              <a:rPr lang="en-US" smtClean="0"/>
              <a:pPr/>
              <a:t>5/22/2018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Use #ERAUHFA to Tweet Questions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006EE-565C-4534-8A8B-959663A93B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35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183272"/>
            <a:ext cx="5746045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0230" indent="0">
              <a:buNone/>
              <a:defRPr sz="2800" b="1"/>
            </a:lvl2pPr>
            <a:lvl3pPr marL="1300460" indent="0">
              <a:buNone/>
              <a:defRPr sz="2600" b="1"/>
            </a:lvl3pPr>
            <a:lvl4pPr marL="1950690" indent="0">
              <a:buNone/>
              <a:defRPr sz="2300" b="1"/>
            </a:lvl4pPr>
            <a:lvl5pPr marL="2600919" indent="0">
              <a:buNone/>
              <a:defRPr sz="2300" b="1"/>
            </a:lvl5pPr>
            <a:lvl6pPr marL="3251149" indent="0">
              <a:buNone/>
              <a:defRPr sz="2300" b="1"/>
            </a:lvl6pPr>
            <a:lvl7pPr marL="3901379" indent="0">
              <a:buNone/>
              <a:defRPr sz="2300" b="1"/>
            </a:lvl7pPr>
            <a:lvl8pPr marL="4551609" indent="0">
              <a:buNone/>
              <a:defRPr sz="2300" b="1"/>
            </a:lvl8pPr>
            <a:lvl9pPr marL="5201839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0" y="3093155"/>
            <a:ext cx="5746045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6259" y="2183272"/>
            <a:ext cx="5748302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0230" indent="0">
              <a:buNone/>
              <a:defRPr sz="2800" b="1"/>
            </a:lvl2pPr>
            <a:lvl3pPr marL="1300460" indent="0">
              <a:buNone/>
              <a:defRPr sz="2600" b="1"/>
            </a:lvl3pPr>
            <a:lvl4pPr marL="1950690" indent="0">
              <a:buNone/>
              <a:defRPr sz="2300" b="1"/>
            </a:lvl4pPr>
            <a:lvl5pPr marL="2600919" indent="0">
              <a:buNone/>
              <a:defRPr sz="2300" b="1"/>
            </a:lvl5pPr>
            <a:lvl6pPr marL="3251149" indent="0">
              <a:buNone/>
              <a:defRPr sz="2300" b="1"/>
            </a:lvl6pPr>
            <a:lvl7pPr marL="3901379" indent="0">
              <a:buNone/>
              <a:defRPr sz="2300" b="1"/>
            </a:lvl7pPr>
            <a:lvl8pPr marL="4551609" indent="0">
              <a:buNone/>
              <a:defRPr sz="2300" b="1"/>
            </a:lvl8pPr>
            <a:lvl9pPr marL="5201839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6259" y="3093155"/>
            <a:ext cx="5748302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35A57-A54D-41A7-8003-A923B31C2654}" type="datetime1">
              <a:rPr lang="en-US" smtClean="0"/>
              <a:pPr/>
              <a:t>5/22/2018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Use #ERAUHFA to Tweet Questions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006EE-565C-4534-8A8B-959663A93B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588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42F9F-CC9A-45D8-86E3-2398FFAFA711}" type="datetime1">
              <a:rPr lang="en-US" smtClean="0"/>
              <a:pPr/>
              <a:t>5/22/2018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Use #ERAUHFA to Tweet Questions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006EE-565C-4534-8A8B-959663A93B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271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4200C-84B2-4DD6-827A-C5A4AC837C95}" type="datetime1">
              <a:rPr lang="en-US" smtClean="0"/>
              <a:pPr/>
              <a:t>5/22/2018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Use #ERAUHFA to Tweet Questions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006EE-565C-4534-8A8B-959663A93B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135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1" y="388338"/>
            <a:ext cx="4278490" cy="165269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516" y="388339"/>
            <a:ext cx="7270044" cy="8324427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241" y="2041032"/>
            <a:ext cx="4278490" cy="6671734"/>
          </a:xfrm>
        </p:spPr>
        <p:txBody>
          <a:bodyPr/>
          <a:lstStyle>
            <a:lvl1pPr marL="0" indent="0">
              <a:buNone/>
              <a:defRPr sz="2000"/>
            </a:lvl1pPr>
            <a:lvl2pPr marL="650230" indent="0">
              <a:buNone/>
              <a:defRPr sz="1700"/>
            </a:lvl2pPr>
            <a:lvl3pPr marL="1300460" indent="0">
              <a:buNone/>
              <a:defRPr sz="1400"/>
            </a:lvl3pPr>
            <a:lvl4pPr marL="1950690" indent="0">
              <a:buNone/>
              <a:defRPr sz="1300"/>
            </a:lvl4pPr>
            <a:lvl5pPr marL="2600919" indent="0">
              <a:buNone/>
              <a:defRPr sz="1300"/>
            </a:lvl5pPr>
            <a:lvl6pPr marL="3251149" indent="0">
              <a:buNone/>
              <a:defRPr sz="1300"/>
            </a:lvl6pPr>
            <a:lvl7pPr marL="3901379" indent="0">
              <a:buNone/>
              <a:defRPr sz="1300"/>
            </a:lvl7pPr>
            <a:lvl8pPr marL="4551609" indent="0">
              <a:buNone/>
              <a:defRPr sz="1300"/>
            </a:lvl8pPr>
            <a:lvl9pPr marL="5201839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5EE07-726F-4F25-AA53-45A7A2320A21}" type="datetime1">
              <a:rPr lang="en-US" smtClean="0"/>
              <a:pPr/>
              <a:t>5/22/2018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Use #ERAUHFA to Tweet Questions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006EE-565C-4534-8A8B-959663A93B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735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032" y="6827520"/>
            <a:ext cx="7802880" cy="806027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032" y="871502"/>
            <a:ext cx="7802880" cy="5852160"/>
          </a:xfrm>
        </p:spPr>
        <p:txBody>
          <a:bodyPr/>
          <a:lstStyle>
            <a:lvl1pPr marL="0" indent="0">
              <a:buNone/>
              <a:defRPr sz="4600"/>
            </a:lvl1pPr>
            <a:lvl2pPr marL="650230" indent="0">
              <a:buNone/>
              <a:defRPr sz="4000"/>
            </a:lvl2pPr>
            <a:lvl3pPr marL="1300460" indent="0">
              <a:buNone/>
              <a:defRPr sz="3400"/>
            </a:lvl3pPr>
            <a:lvl4pPr marL="1950690" indent="0">
              <a:buNone/>
              <a:defRPr sz="2800"/>
            </a:lvl4pPr>
            <a:lvl5pPr marL="2600919" indent="0">
              <a:buNone/>
              <a:defRPr sz="2800"/>
            </a:lvl5pPr>
            <a:lvl6pPr marL="3251149" indent="0">
              <a:buNone/>
              <a:defRPr sz="2800"/>
            </a:lvl6pPr>
            <a:lvl7pPr marL="3901379" indent="0">
              <a:buNone/>
              <a:defRPr sz="2800"/>
            </a:lvl7pPr>
            <a:lvl8pPr marL="4551609" indent="0">
              <a:buNone/>
              <a:defRPr sz="2800"/>
            </a:lvl8pPr>
            <a:lvl9pPr marL="5201839" indent="0">
              <a:buNone/>
              <a:defRPr sz="28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032" y="7633547"/>
            <a:ext cx="7802880" cy="1144693"/>
          </a:xfrm>
        </p:spPr>
        <p:txBody>
          <a:bodyPr/>
          <a:lstStyle>
            <a:lvl1pPr marL="0" indent="0">
              <a:buNone/>
              <a:defRPr sz="2000"/>
            </a:lvl1pPr>
            <a:lvl2pPr marL="650230" indent="0">
              <a:buNone/>
              <a:defRPr sz="1700"/>
            </a:lvl2pPr>
            <a:lvl3pPr marL="1300460" indent="0">
              <a:buNone/>
              <a:defRPr sz="1400"/>
            </a:lvl3pPr>
            <a:lvl4pPr marL="1950690" indent="0">
              <a:buNone/>
              <a:defRPr sz="1300"/>
            </a:lvl4pPr>
            <a:lvl5pPr marL="2600919" indent="0">
              <a:buNone/>
              <a:defRPr sz="1300"/>
            </a:lvl5pPr>
            <a:lvl6pPr marL="3251149" indent="0">
              <a:buNone/>
              <a:defRPr sz="1300"/>
            </a:lvl6pPr>
            <a:lvl7pPr marL="3901379" indent="0">
              <a:buNone/>
              <a:defRPr sz="1300"/>
            </a:lvl7pPr>
            <a:lvl8pPr marL="4551609" indent="0">
              <a:buNone/>
              <a:defRPr sz="1300"/>
            </a:lvl8pPr>
            <a:lvl9pPr marL="5201839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DDA88-82D9-4324-BD8F-FF8598B221F6}" type="datetime1">
              <a:rPr lang="en-US" smtClean="0"/>
              <a:pPr/>
              <a:t>5/22/2018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Use #ERAUHFA to Tweet Questions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006EE-565C-4534-8A8B-959663A93B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074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  <a:prstGeom prst="rect">
            <a:avLst/>
          </a:prstGeom>
        </p:spPr>
        <p:txBody>
          <a:bodyPr vert="horz" lIns="130046" tIns="65023" rIns="130046" bIns="6502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275841"/>
            <a:ext cx="11704320" cy="6436925"/>
          </a:xfrm>
          <a:prstGeom prst="rect">
            <a:avLst/>
          </a:prstGeom>
        </p:spPr>
        <p:txBody>
          <a:bodyPr vert="horz" lIns="130046" tIns="65023" rIns="130046" bIns="6502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240" y="9040143"/>
            <a:ext cx="3034453" cy="519289"/>
          </a:xfrm>
          <a:prstGeom prst="rect">
            <a:avLst/>
          </a:prstGeom>
        </p:spPr>
        <p:txBody>
          <a:bodyPr vert="horz" lIns="130046" tIns="65023" rIns="130046" bIns="65023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E44FB-56B5-4B13-A16C-DE7CBD708DF5}" type="datetime1">
              <a:rPr lang="en-US" smtClean="0"/>
              <a:pPr/>
              <a:t>5/22/2018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43307" y="9040143"/>
            <a:ext cx="4118187" cy="519289"/>
          </a:xfrm>
          <a:prstGeom prst="rect">
            <a:avLst/>
          </a:prstGeom>
        </p:spPr>
        <p:txBody>
          <a:bodyPr vert="horz" lIns="130046" tIns="65023" rIns="130046" bIns="65023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Use #ERAUHFA to Tweet Questions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0107" y="9040143"/>
            <a:ext cx="3034453" cy="519289"/>
          </a:xfrm>
          <a:prstGeom prst="rect">
            <a:avLst/>
          </a:prstGeom>
        </p:spPr>
        <p:txBody>
          <a:bodyPr vert="horz" lIns="130046" tIns="65023" rIns="130046" bIns="65023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6006EE-565C-4534-8A8B-959663A93B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066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1300460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7672" indent="-487672" algn="l" defTabSz="1300460" rtl="0" eaLnBrk="1" latinLnBrk="0" hangingPunct="1">
        <a:spcBef>
          <a:spcPct val="20000"/>
        </a:spcBef>
        <a:buFont typeface="Arial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56623" indent="-406394" algn="l" defTabSz="1300460" rtl="0" eaLnBrk="1" latinLnBrk="0" hangingPunct="1">
        <a:spcBef>
          <a:spcPct val="20000"/>
        </a:spcBef>
        <a:buFont typeface="Arial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575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75804" indent="-325115" algn="l" defTabSz="130046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34" indent="-325115" algn="l" defTabSz="130046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7626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  <a:prstGeom prst="rect">
            <a:avLst/>
          </a:prstGeom>
        </p:spPr>
        <p:txBody>
          <a:bodyPr vert="horz" lIns="130046" tIns="65023" rIns="130046" bIns="6502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275841"/>
            <a:ext cx="11704320" cy="6436925"/>
          </a:xfrm>
          <a:prstGeom prst="rect">
            <a:avLst/>
          </a:prstGeom>
        </p:spPr>
        <p:txBody>
          <a:bodyPr vert="horz" lIns="130046" tIns="65023" rIns="130046" bIns="6502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240" y="9040143"/>
            <a:ext cx="3034453" cy="519289"/>
          </a:xfrm>
          <a:prstGeom prst="rect">
            <a:avLst/>
          </a:prstGeom>
        </p:spPr>
        <p:txBody>
          <a:bodyPr vert="horz" lIns="130046" tIns="65023" rIns="130046" bIns="65023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08AEE-83B9-42E0-8552-478854DD37D6}" type="datetime1">
              <a:rPr lang="en-US" smtClean="0"/>
              <a:pPr/>
              <a:t>5/22/2018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43307" y="9040143"/>
            <a:ext cx="4118187" cy="519289"/>
          </a:xfrm>
          <a:prstGeom prst="rect">
            <a:avLst/>
          </a:prstGeom>
        </p:spPr>
        <p:txBody>
          <a:bodyPr vert="horz" lIns="130046" tIns="65023" rIns="130046" bIns="65023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Use #ERAUHFA to Tweet Questions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0107" y="9040143"/>
            <a:ext cx="3034453" cy="519289"/>
          </a:xfrm>
          <a:prstGeom prst="rect">
            <a:avLst/>
          </a:prstGeom>
        </p:spPr>
        <p:txBody>
          <a:bodyPr vert="horz" lIns="130046" tIns="65023" rIns="130046" bIns="65023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6006EE-565C-4534-8A8B-959663A93B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49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1300460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7672" indent="-487672" algn="l" defTabSz="1300460" rtl="0" eaLnBrk="1" latinLnBrk="0" hangingPunct="1">
        <a:spcBef>
          <a:spcPct val="20000"/>
        </a:spcBef>
        <a:buFont typeface="Arial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56623" indent="-406394" algn="l" defTabSz="1300460" rtl="0" eaLnBrk="1" latinLnBrk="0" hangingPunct="1">
        <a:spcBef>
          <a:spcPct val="20000"/>
        </a:spcBef>
        <a:buFont typeface="Arial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575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75804" indent="-325115" algn="l" defTabSz="130046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34" indent="-325115" algn="l" defTabSz="130046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7626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wwcarser@erau.ed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orldwide.erau.edu/career-services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hyperlink" Target="https://www.joinhandshake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52400" y="152400"/>
            <a:ext cx="130048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LAX Airport Police Internship</a:t>
            </a:r>
            <a:r>
              <a: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52400" y="152400"/>
            <a:ext cx="130048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19044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JA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087120" y="463362"/>
            <a:ext cx="11054080" cy="1350151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Worldwide Career Services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97600" y="8077200"/>
            <a:ext cx="61093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http://worldwide.erau.edu/career-services/index.html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8800" y="3276600"/>
            <a:ext cx="3124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i="1" dirty="0" smtClean="0">
                <a:solidFill>
                  <a:schemeClr val="bg1"/>
                </a:solidFill>
              </a:rPr>
              <a:t>Going Places</a:t>
            </a:r>
            <a:endParaRPr lang="en-US" sz="6000" i="1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t="3572" r="1325" b="2594"/>
          <a:stretch/>
        </p:blipFill>
        <p:spPr>
          <a:xfrm>
            <a:off x="4216400" y="2046407"/>
            <a:ext cx="7924800" cy="50171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6129" y="8991600"/>
            <a:ext cx="729911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18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49582" y="1752600"/>
            <a:ext cx="8234017" cy="7239000"/>
          </a:xfrm>
        </p:spPr>
        <p:txBody>
          <a:bodyPr>
            <a:noAutofit/>
          </a:bodyPr>
          <a:lstStyle/>
          <a:p>
            <a:pPr marL="0" indent="0">
              <a:lnSpc>
                <a:spcPct val="85000"/>
              </a:lnSpc>
              <a:buNone/>
            </a:pPr>
            <a:endParaRPr lang="en-US" altLang="en-US" sz="2800" b="1" dirty="0" smtClean="0"/>
          </a:p>
          <a:p>
            <a:pPr lvl="1">
              <a:lnSpc>
                <a:spcPct val="85000"/>
              </a:lnSpc>
              <a:buFont typeface="Wingdings" panose="05000000000000000000" pitchFamily="2" charset="2"/>
              <a:buChar char="§"/>
            </a:pPr>
            <a:endParaRPr lang="en-US" altLang="en-US" sz="2800" dirty="0">
              <a:latin typeface="Calibri" panose="020F0502020204030204" pitchFamily="34" charset="0"/>
            </a:endParaRPr>
          </a:p>
          <a:p>
            <a:pPr lvl="1">
              <a:lnSpc>
                <a:spcPct val="85000"/>
              </a:lnSpc>
              <a:buNone/>
            </a:pPr>
            <a:endParaRPr lang="en-US" altLang="en-US" sz="28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7800" y="442787"/>
            <a:ext cx="4556760" cy="904804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/>
              <a:t>Career Preparation</a:t>
            </a:r>
            <a:endParaRPr lang="en-US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30200" y="1309939"/>
            <a:ext cx="12039600" cy="337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/>
              <a:t>Start early by:</a:t>
            </a:r>
          </a:p>
          <a:p>
            <a:pPr algn="l"/>
            <a:endParaRPr lang="en-US" sz="2400" dirty="0" smtClean="0"/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Submitting</a:t>
            </a:r>
            <a:r>
              <a:rPr 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your resume for review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Reviewing and updating </a:t>
            </a:r>
            <a:r>
              <a:rPr 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your Handshake profile and personal references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Setting up </a:t>
            </a:r>
            <a:r>
              <a:rPr 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your 1-on-1 phone interview with career services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Joining </a:t>
            </a:r>
            <a:r>
              <a:rPr 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professional organizations, honor societies, or community groups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Researching and targeting </a:t>
            </a:r>
            <a:r>
              <a:rPr 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employers </a:t>
            </a: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034" y="5122753"/>
            <a:ext cx="5623932" cy="33234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4940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6400" y="2209800"/>
            <a:ext cx="11704320" cy="6629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en-US" sz="3200" dirty="0" smtClean="0">
              <a:solidFill>
                <a:srgbClr val="050000"/>
              </a:solidFill>
            </a:endParaRPr>
          </a:p>
          <a:p>
            <a:pPr marL="0" indent="0">
              <a:buNone/>
            </a:pPr>
            <a:r>
              <a:rPr lang="en-US" altLang="en-US" sz="3200" i="1" dirty="0" smtClean="0">
                <a:solidFill>
                  <a:srgbClr val="050000"/>
                </a:solidFill>
                <a:latin typeface="Calibri" panose="020F0502020204030204" pitchFamily="34" charset="0"/>
              </a:rPr>
              <a:t> </a:t>
            </a:r>
            <a:endParaRPr lang="en-US" altLang="en-US" sz="3200" i="1" dirty="0">
              <a:solidFill>
                <a:srgbClr val="050000"/>
              </a:solidFill>
              <a:latin typeface="Calibri" panose="020F0502020204030204" pitchFamily="34" charset="0"/>
            </a:endParaRPr>
          </a:p>
          <a:p>
            <a:endParaRPr lang="en-US" sz="3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06400" y="144831"/>
            <a:ext cx="6096000" cy="16764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/>
              <a:t>Career Events </a:t>
            </a:r>
            <a:endParaRPr lang="en-US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30200" y="1950754"/>
            <a:ext cx="12115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200" dirty="0" smtClean="0"/>
              <a:t>Worldwide Campus proudly sponsors four </a:t>
            </a:r>
            <a:r>
              <a:rPr lang="en-US" sz="2200" b="1" i="1" dirty="0" smtClean="0"/>
              <a:t>Industry/Career Expo </a:t>
            </a:r>
            <a:r>
              <a:rPr lang="en-US" sz="2200" dirty="0" smtClean="0"/>
              <a:t>events to provide students and alumni access to industry-leading employers in Fort Walton Beach, San Diego, Seattle, and Dallas, as well as Daytona Beach and Prescott. </a:t>
            </a:r>
            <a:endParaRPr lang="en-US" sz="2200" dirty="0"/>
          </a:p>
        </p:txBody>
      </p:sp>
      <p:pic>
        <p:nvPicPr>
          <p:cNvPr id="1026" name="x_x_Picture 6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400" y="4249075"/>
            <a:ext cx="10010899" cy="26765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444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360" y="1810476"/>
            <a:ext cx="11054080" cy="1237261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Worldwide Career Services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6129" y="8991600"/>
            <a:ext cx="729911" cy="685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73800" y="3962400"/>
            <a:ext cx="525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Need Assistance?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7340600" y="4800600"/>
            <a:ext cx="4419600" cy="1828800"/>
          </a:xfrm>
          <a:prstGeom prst="rect">
            <a:avLst/>
          </a:prstGeom>
        </p:spPr>
        <p:txBody>
          <a:bodyPr>
            <a:noAutofit/>
          </a:bodyPr>
          <a:lstStyle>
            <a:lvl1pPr marL="487672" indent="-487672" algn="l" defTabSz="13004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56623" indent="-406394" algn="l" defTabSz="130046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25575" indent="-325115" algn="l" defTabSz="13004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75804" indent="-325115" algn="l" defTabSz="130046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26034" indent="-325115" algn="l" defTabSz="130046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76264" indent="-325115" algn="l" defTabSz="13004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26494" indent="-325115" algn="l" defTabSz="13004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724" indent="-325115" algn="l" defTabSz="13004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26954" indent="-325115" algn="l" defTabSz="13004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Please contact the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Worldwide Career Services Office:</a:t>
            </a:r>
          </a:p>
          <a:p>
            <a:pPr fontAlgn="auto">
              <a:spcAft>
                <a:spcPts val="0"/>
              </a:spcAft>
            </a:pPr>
            <a:r>
              <a:rPr lang="en-US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wwcarser@erau.edu </a:t>
            </a:r>
          </a:p>
          <a:p>
            <a:pPr fontAlgn="auto">
              <a:spcAft>
                <a:spcPts val="0"/>
              </a:spcAft>
            </a:pPr>
            <a:r>
              <a:rPr lang="en-US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386-226-6092</a:t>
            </a:r>
          </a:p>
          <a:p>
            <a:pPr fontAlgn="auto">
              <a:spcAft>
                <a:spcPts val="0"/>
              </a:spcAft>
            </a:pPr>
            <a:r>
              <a:rPr lang="en-US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386-226-3737</a:t>
            </a:r>
            <a:endParaRPr lang="en-US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3074" name="Picture 2" descr="Image result for care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600" y="3383280"/>
            <a:ext cx="5334000" cy="36271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87400" y="1981200"/>
            <a:ext cx="11430000" cy="6477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Calibri" panose="020F0502020204030204" pitchFamily="34" charset="0"/>
              </a:rPr>
              <a:t>Are you a future student</a:t>
            </a:r>
            <a:r>
              <a:rPr lang="en-US" sz="2400" dirty="0" smtClean="0">
                <a:latin typeface="Calibri" panose="020F0502020204030204" pitchFamily="34" charset="0"/>
              </a:rPr>
              <a:t>, </a:t>
            </a:r>
            <a:r>
              <a:rPr lang="en-US" sz="2400" dirty="0">
                <a:latin typeface="Calibri" panose="020F0502020204030204" pitchFamily="34" charset="0"/>
              </a:rPr>
              <a:t>current ERAU </a:t>
            </a:r>
            <a:r>
              <a:rPr lang="en-US" sz="2400" dirty="0" smtClean="0">
                <a:latin typeface="Calibri" panose="020F0502020204030204" pitchFamily="34" charset="0"/>
              </a:rPr>
              <a:t>student, </a:t>
            </a:r>
            <a:r>
              <a:rPr lang="en-US" sz="2400" dirty="0">
                <a:latin typeface="Calibri" panose="020F0502020204030204" pitchFamily="34" charset="0"/>
              </a:rPr>
              <a:t>or alumni</a:t>
            </a:r>
            <a:r>
              <a:rPr lang="en-US" sz="2400" dirty="0" smtClean="0">
                <a:latin typeface="Calibri" panose="020F0502020204030204" pitchFamily="34" charset="0"/>
              </a:rPr>
              <a:t>?</a:t>
            </a:r>
          </a:p>
          <a:p>
            <a:pPr marL="0" indent="0">
              <a:buNone/>
            </a:pPr>
            <a:r>
              <a:rPr lang="en-US" sz="2400" dirty="0" smtClean="0">
                <a:latin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r>
              <a:rPr lang="en-US" sz="2400" dirty="0" smtClean="0">
                <a:latin typeface="Calibri" panose="020F0502020204030204" pitchFamily="34" charset="0"/>
              </a:rPr>
              <a:t>We </a:t>
            </a:r>
            <a:r>
              <a:rPr lang="en-US" sz="2400" dirty="0">
                <a:latin typeface="Calibri" panose="020F0502020204030204" pitchFamily="34" charset="0"/>
              </a:rPr>
              <a:t>are committed to engaging with students and alumni to provide </a:t>
            </a:r>
            <a:endParaRPr lang="en-US" sz="24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Calibri" panose="020F0502020204030204" pitchFamily="34" charset="0"/>
                <a:sym typeface="Wingdings" panose="05000000000000000000" pitchFamily="2" charset="2"/>
              </a:rPr>
              <a:t>     </a:t>
            </a:r>
            <a:r>
              <a:rPr lang="en-US" sz="2400" dirty="0" smtClean="0">
                <a:latin typeface="Calibri" panose="020F0502020204030204" pitchFamily="34" charset="0"/>
              </a:rPr>
              <a:t>quality</a:t>
            </a:r>
            <a:r>
              <a:rPr lang="en-US" sz="2400" dirty="0">
                <a:latin typeface="Calibri" panose="020F0502020204030204" pitchFamily="34" charset="0"/>
              </a:rPr>
              <a:t>, comprehensive career-related </a:t>
            </a:r>
            <a:r>
              <a:rPr lang="en-US" sz="2400" dirty="0" smtClean="0">
                <a:latin typeface="Calibri" panose="020F0502020204030204" pitchFamily="34" charset="0"/>
              </a:rPr>
              <a:t>services</a:t>
            </a:r>
          </a:p>
          <a:p>
            <a:pPr marL="0" indent="0">
              <a:buNone/>
            </a:pPr>
            <a:r>
              <a:rPr lang="en-US" sz="2400" dirty="0" smtClean="0">
                <a:latin typeface="Calibri" panose="020F0502020204030204" pitchFamily="34" charset="0"/>
                <a:sym typeface="Wingdings" panose="05000000000000000000" pitchFamily="2" charset="2"/>
              </a:rPr>
              <a:t>     </a:t>
            </a:r>
            <a:r>
              <a:rPr lang="en-US" sz="2400" dirty="0" smtClean="0">
                <a:latin typeface="Calibri" panose="020F0502020204030204" pitchFamily="34" charset="0"/>
              </a:rPr>
              <a:t>resources </a:t>
            </a:r>
            <a:r>
              <a:rPr lang="en-US" sz="2400" dirty="0">
                <a:latin typeface="Calibri" panose="020F0502020204030204" pitchFamily="34" charset="0"/>
              </a:rPr>
              <a:t>to maximize career potential </a:t>
            </a:r>
            <a:endParaRPr lang="en-US" sz="24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Calibri" panose="020F0502020204030204" pitchFamily="34" charset="0"/>
              </a:rPr>
              <a:t>to </a:t>
            </a:r>
            <a:r>
              <a:rPr lang="en-US" sz="2400" dirty="0">
                <a:latin typeface="Calibri" panose="020F0502020204030204" pitchFamily="34" charset="0"/>
              </a:rPr>
              <a:t>empower you to excel in today’s highly competitive global employment market!</a:t>
            </a:r>
          </a:p>
          <a:p>
            <a:pPr marL="0" indent="0">
              <a:buNone/>
            </a:pPr>
            <a:endParaRPr lang="en-US" sz="2400" b="1" dirty="0" smtClean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533400"/>
            <a:ext cx="5486400" cy="1101796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>Welcome to Worldwide Career Services</a:t>
            </a:r>
            <a:endParaRPr lang="en-US" sz="4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600" y="5638800"/>
            <a:ext cx="5943600" cy="304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4800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711200" y="7162800"/>
            <a:ext cx="4632960" cy="1523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Contact WW Career Services @</a:t>
            </a:r>
          </a:p>
          <a:p>
            <a:pPr marL="0" indent="0">
              <a:buNone/>
            </a:pPr>
            <a:r>
              <a:rPr lang="en-US" sz="2400" dirty="0" smtClean="0">
                <a:hlinkClick r:id="rId3"/>
              </a:rPr>
              <a:t>wwcarser@erau.edu</a:t>
            </a:r>
            <a:r>
              <a:rPr lang="en-US" sz="2400" dirty="0" smtClean="0"/>
              <a:t> or 386.226.6092 / 386.226.3737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7800" y="609600"/>
            <a:ext cx="533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 smtClean="0">
                <a:latin typeface="+mj-lt"/>
              </a:rPr>
              <a:t>Create Your Career Strategy Checklist … Early!</a:t>
            </a:r>
            <a:endParaRPr lang="en-US" sz="3600" b="1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30600" y="2550616"/>
            <a:ext cx="9753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l">
              <a:buNone/>
            </a:pP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Contact us today to:</a:t>
            </a:r>
            <a:r>
              <a:rPr lang="en-US" sz="2400" dirty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endParaRPr lang="en-US" sz="2400" dirty="0" smtClean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marL="0" indent="0" algn="l">
              <a:buNone/>
            </a:pPr>
            <a:endParaRPr lang="en-US" sz="2400" b="1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lvl="1" algn="l">
              <a:buFont typeface="Wingdings" panose="05000000000000000000" pitchFamily="2" charset="2"/>
              <a:buChar char="ü"/>
            </a:pPr>
            <a:r>
              <a:rPr lang="en-US" sz="2400" dirty="0" smtClean="0">
                <a:latin typeface="Calibri" panose="020F0502020204030204" pitchFamily="34" charset="0"/>
              </a:rPr>
              <a:t>   Discuss </a:t>
            </a:r>
            <a:r>
              <a:rPr lang="en-US" sz="2400" dirty="0">
                <a:latin typeface="Calibri" panose="020F0502020204030204" pitchFamily="34" charset="0"/>
              </a:rPr>
              <a:t>your </a:t>
            </a:r>
            <a:r>
              <a:rPr lang="en-US" sz="2400" dirty="0" smtClean="0">
                <a:latin typeface="Calibri" panose="020F0502020204030204" pitchFamily="34" charset="0"/>
              </a:rPr>
              <a:t>career </a:t>
            </a:r>
            <a:r>
              <a:rPr lang="en-US" sz="2400" dirty="0">
                <a:latin typeface="Calibri" panose="020F0502020204030204" pitchFamily="34" charset="0"/>
              </a:rPr>
              <a:t>strategy</a:t>
            </a:r>
          </a:p>
          <a:p>
            <a:pPr lvl="1" algn="l">
              <a:buFont typeface="Wingdings" panose="05000000000000000000" pitchFamily="2" charset="2"/>
              <a:buChar char="ü"/>
            </a:pPr>
            <a:r>
              <a:rPr lang="en-US" sz="2400" dirty="0" smtClean="0">
                <a:latin typeface="Calibri" panose="020F0502020204030204" pitchFamily="34" charset="0"/>
              </a:rPr>
              <a:t>   Create a Handshake </a:t>
            </a:r>
            <a:r>
              <a:rPr lang="en-US" sz="2400" dirty="0">
                <a:latin typeface="Calibri" panose="020F0502020204030204" pitchFamily="34" charset="0"/>
              </a:rPr>
              <a:t>profile and submit your resume for review </a:t>
            </a:r>
            <a:r>
              <a:rPr lang="en-US" sz="2400" dirty="0" smtClean="0">
                <a:latin typeface="Calibri" panose="020F0502020204030204" pitchFamily="34" charset="0"/>
              </a:rPr>
              <a:t>and</a:t>
            </a:r>
          </a:p>
          <a:p>
            <a:pPr lvl="1" algn="l"/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en-US" sz="2400" dirty="0" smtClean="0">
                <a:latin typeface="Calibri" panose="020F0502020204030204" pitchFamily="34" charset="0"/>
              </a:rPr>
              <a:t>      approval </a:t>
            </a:r>
            <a:endParaRPr lang="en-US" sz="2400" dirty="0">
              <a:latin typeface="Calibri" panose="020F0502020204030204" pitchFamily="34" charset="0"/>
            </a:endParaRPr>
          </a:p>
          <a:p>
            <a:pPr lvl="1" algn="l">
              <a:buFont typeface="Wingdings" panose="05000000000000000000" pitchFamily="2" charset="2"/>
              <a:buChar char="ü"/>
            </a:pPr>
            <a:r>
              <a:rPr lang="en-US" sz="2400" dirty="0" smtClean="0">
                <a:latin typeface="Calibri" panose="020F0502020204030204" pitchFamily="34" charset="0"/>
              </a:rPr>
              <a:t>   Schedule </a:t>
            </a:r>
            <a:r>
              <a:rPr lang="en-US" sz="2400" dirty="0">
                <a:latin typeface="Calibri" panose="020F0502020204030204" pitchFamily="34" charset="0"/>
              </a:rPr>
              <a:t>your 1-on-1 appointment with Career Services for an </a:t>
            </a:r>
            <a:endParaRPr lang="en-US" sz="2400" dirty="0" smtClean="0">
              <a:latin typeface="Calibri" panose="020F0502020204030204" pitchFamily="34" charset="0"/>
            </a:endParaRPr>
          </a:p>
          <a:p>
            <a:pPr lvl="1" algn="l"/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en-US" sz="2400" dirty="0" smtClean="0">
                <a:latin typeface="Calibri" panose="020F0502020204030204" pitchFamily="34" charset="0"/>
              </a:rPr>
              <a:t>      overview </a:t>
            </a:r>
            <a:r>
              <a:rPr lang="en-US" sz="2400" dirty="0">
                <a:latin typeface="Calibri" panose="020F0502020204030204" pitchFamily="34" charset="0"/>
              </a:rPr>
              <a:t>of </a:t>
            </a:r>
            <a:r>
              <a:rPr lang="en-US" sz="2400" dirty="0" smtClean="0">
                <a:latin typeface="Calibri" panose="020F0502020204030204" pitchFamily="34" charset="0"/>
              </a:rPr>
              <a:t>ERAU </a:t>
            </a:r>
            <a:r>
              <a:rPr lang="en-US" sz="2400" dirty="0">
                <a:latin typeface="Calibri" panose="020F0502020204030204" pitchFamily="34" charset="0"/>
              </a:rPr>
              <a:t>networking resources  </a:t>
            </a:r>
          </a:p>
          <a:p>
            <a:pPr lvl="1" algn="l">
              <a:buFont typeface="Wingdings" panose="05000000000000000000" pitchFamily="2" charset="2"/>
              <a:buChar char="ü"/>
            </a:pPr>
            <a:r>
              <a:rPr lang="en-US" sz="2400" dirty="0" smtClean="0">
                <a:latin typeface="Calibri" panose="020F0502020204030204" pitchFamily="34" charset="0"/>
              </a:rPr>
              <a:t>   Explore </a:t>
            </a:r>
            <a:r>
              <a:rPr lang="en-US" sz="2400" dirty="0">
                <a:latin typeface="Calibri" panose="020F0502020204030204" pitchFamily="34" charset="0"/>
              </a:rPr>
              <a:t>co-op/internship </a:t>
            </a:r>
            <a:r>
              <a:rPr lang="en-US" sz="2400" dirty="0" smtClean="0">
                <a:latin typeface="Calibri" panose="020F0502020204030204" pitchFamily="34" charset="0"/>
              </a:rPr>
              <a:t>options</a:t>
            </a:r>
          </a:p>
          <a:p>
            <a:pPr lvl="1" algn="l">
              <a:buFont typeface="Wingdings" panose="05000000000000000000" pitchFamily="2" charset="2"/>
              <a:buChar char="ü"/>
            </a:pPr>
            <a:r>
              <a:rPr lang="en-US" sz="2400" dirty="0" smtClean="0">
                <a:latin typeface="Calibri" panose="020F0502020204030204" pitchFamily="34" charset="0"/>
              </a:rPr>
              <a:t>   Explore </a:t>
            </a:r>
            <a:r>
              <a:rPr lang="en-US" sz="2400" dirty="0">
                <a:latin typeface="Calibri" panose="020F0502020204030204" pitchFamily="34" charset="0"/>
              </a:rPr>
              <a:t>career opportunities (including international jobs)</a:t>
            </a:r>
          </a:p>
          <a:p>
            <a:pPr lvl="1" algn="l">
              <a:buFont typeface="Wingdings" panose="05000000000000000000" pitchFamily="2" charset="2"/>
              <a:buChar char="ü"/>
            </a:pPr>
            <a:endParaRPr lang="en-US" sz="2400" dirty="0" smtClean="0">
              <a:latin typeface="Calibri" panose="020F0502020204030204" pitchFamily="34" charset="0"/>
            </a:endParaRPr>
          </a:p>
          <a:p>
            <a:pPr lvl="1" algn="l">
              <a:buFont typeface="Wingdings" panose="05000000000000000000" pitchFamily="2" charset="2"/>
              <a:buChar char="ü"/>
            </a:pPr>
            <a:endParaRPr lang="en-US" sz="2400" dirty="0">
              <a:latin typeface="Calibri" panose="020F0502020204030204" pitchFamily="34" charset="0"/>
            </a:endParaRPr>
          </a:p>
        </p:txBody>
      </p:sp>
      <p:pic>
        <p:nvPicPr>
          <p:cNvPr id="1026" name="Picture 2" descr="Image result for checklis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505200"/>
            <a:ext cx="3048000" cy="304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729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7800" y="609600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 smtClean="0">
                <a:latin typeface="+mj-lt"/>
              </a:rPr>
              <a:t>Career Resources</a:t>
            </a:r>
            <a:endParaRPr lang="en-US" sz="3600" b="1" dirty="0">
              <a:latin typeface="+mj-lt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6400" y="2209800"/>
            <a:ext cx="4328160" cy="6872090"/>
          </a:xfrm>
        </p:spPr>
        <p:txBody>
          <a:bodyPr>
            <a:normAutofit/>
          </a:bodyPr>
          <a:lstStyle/>
          <a:p>
            <a:r>
              <a:rPr lang="en-US" sz="2200" b="1" i="1" dirty="0" smtClean="0"/>
              <a:t>Handshake</a:t>
            </a:r>
            <a:r>
              <a:rPr lang="en-US" sz="2200" dirty="0" smtClean="0"/>
              <a:t> the gateway to ERAU career resources</a:t>
            </a:r>
          </a:p>
          <a:p>
            <a:r>
              <a:rPr lang="en-US" sz="2200" b="1" i="1" dirty="0" smtClean="0"/>
              <a:t>Co-op/Internship Opportunities </a:t>
            </a:r>
            <a:r>
              <a:rPr lang="en-US" sz="2200" dirty="0" smtClean="0"/>
              <a:t>bridge academic and career interests to provide “real world” experience</a:t>
            </a:r>
          </a:p>
          <a:p>
            <a:r>
              <a:rPr lang="en-US" sz="2200" b="1" i="1" dirty="0" smtClean="0"/>
              <a:t>Networking Resources </a:t>
            </a:r>
            <a:r>
              <a:rPr lang="en-US" sz="2200" dirty="0" smtClean="0"/>
              <a:t>provide access to potential employers (LinkedIn)</a:t>
            </a:r>
          </a:p>
          <a:p>
            <a:r>
              <a:rPr lang="en-US" sz="2200" b="1" i="1" dirty="0" smtClean="0"/>
              <a:t>Career Preparation </a:t>
            </a:r>
            <a:r>
              <a:rPr lang="en-US" sz="2200" dirty="0" smtClean="0"/>
              <a:t>includes resume review, job search techniques and interviewing tips</a:t>
            </a:r>
          </a:p>
          <a:p>
            <a:r>
              <a:rPr lang="en-US" sz="2200" b="1" i="1" dirty="0" smtClean="0"/>
              <a:t>Additional Resources </a:t>
            </a:r>
            <a:r>
              <a:rPr lang="en-US" sz="2200" dirty="0" smtClean="0"/>
              <a:t>for unique groups</a:t>
            </a:r>
            <a:endParaRPr lang="en-US" sz="2200" dirty="0"/>
          </a:p>
        </p:txBody>
      </p:sp>
      <p:sp>
        <p:nvSpPr>
          <p:cNvPr id="4" name="TextBox 3"/>
          <p:cNvSpPr txBox="1"/>
          <p:nvPr/>
        </p:nvSpPr>
        <p:spPr>
          <a:xfrm>
            <a:off x="177800" y="1233519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/>
              <a:t>You will have access to the following: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400" y="2438400"/>
            <a:ext cx="7348049" cy="47680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3206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355600" y="1981200"/>
            <a:ext cx="12039600" cy="4562023"/>
          </a:xfrm>
        </p:spPr>
        <p:txBody>
          <a:bodyPr>
            <a:normAutofit/>
          </a:bodyPr>
          <a:lstStyle/>
          <a:p>
            <a:pPr marL="650229" lvl="1" indent="0">
              <a:buNone/>
            </a:pPr>
            <a:r>
              <a:rPr lang="en-US" sz="2400" b="1" i="1" dirty="0" smtClean="0"/>
              <a:t>Handshake:  </a:t>
            </a:r>
            <a:r>
              <a:rPr lang="en-US" sz="2200" dirty="0" smtClean="0"/>
              <a:t>Primary career management platform.  This site includes all types of job postings and a </a:t>
            </a:r>
            <a:r>
              <a:rPr lang="en-US" sz="2200" i="1" dirty="0" smtClean="0"/>
              <a:t>Resources </a:t>
            </a:r>
            <a:r>
              <a:rPr lang="en-US" sz="2200" dirty="0" smtClean="0"/>
              <a:t>section with sample resumes and cover letter templates.</a:t>
            </a:r>
          </a:p>
          <a:p>
            <a:pPr marL="650229" lvl="1" indent="0">
              <a:buNone/>
            </a:pPr>
            <a:endParaRPr lang="en-US" sz="2200" dirty="0" smtClean="0"/>
          </a:p>
          <a:p>
            <a:pPr marL="1219181" lvl="2" indent="0">
              <a:buNone/>
            </a:pPr>
            <a:r>
              <a:rPr lang="en-US" sz="2400" b="1" i="1" dirty="0" smtClean="0"/>
              <a:t>CareerShift:</a:t>
            </a:r>
            <a:r>
              <a:rPr lang="en-US" sz="2400" dirty="0" smtClean="0"/>
              <a:t>  </a:t>
            </a:r>
            <a:r>
              <a:rPr lang="en-US" sz="2200" dirty="0" smtClean="0"/>
              <a:t>Search engine for US jobs and companies.  This site provides you with the ability to create your own personal marketing campaign</a:t>
            </a:r>
            <a:endParaRPr lang="en-US" sz="1800" dirty="0" smtClean="0"/>
          </a:p>
          <a:p>
            <a:pPr marL="1219181" lvl="2" indent="0">
              <a:buNone/>
            </a:pPr>
            <a:r>
              <a:rPr lang="en-US" sz="2400" b="1" i="1" dirty="0" smtClean="0"/>
              <a:t>GoinGlobal:  </a:t>
            </a:r>
            <a:r>
              <a:rPr lang="en-US" sz="2200" dirty="0" smtClean="0"/>
              <a:t>Search engine for international jobs and companies.  This site provides you with insider tips for finding employment abroad</a:t>
            </a:r>
            <a:r>
              <a:rPr lang="en-US" sz="2400" dirty="0" smtClean="0"/>
              <a:t>.</a:t>
            </a:r>
          </a:p>
          <a:p>
            <a:pPr marL="1219181" lvl="2" indent="0">
              <a:buNone/>
            </a:pPr>
            <a:r>
              <a:rPr lang="en-US" sz="2400" b="1" i="1" dirty="0" smtClean="0"/>
              <a:t>CareerSpots:</a:t>
            </a:r>
            <a:r>
              <a:rPr lang="en-US" sz="2400" dirty="0" smtClean="0"/>
              <a:t>  </a:t>
            </a:r>
            <a:r>
              <a:rPr lang="en-US" sz="2200" dirty="0" smtClean="0"/>
              <a:t>Web site provides you with 2-minute reminders on how to prepare for job searches, interviews, accepting job offers, etc.</a:t>
            </a:r>
            <a:endParaRPr lang="en-US" sz="2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30200" y="381000"/>
            <a:ext cx="5486400" cy="1101796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/>
              <a:t>Career Resources</a:t>
            </a:r>
            <a:endParaRPr lang="en-US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51118" y="1263011"/>
            <a:ext cx="9525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200" dirty="0" smtClean="0"/>
              <a:t>Provide a starting point for any career search and development</a:t>
            </a:r>
            <a:endParaRPr lang="en-US" sz="2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0" y="5867400"/>
            <a:ext cx="4724400" cy="3149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0576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7800" y="457200"/>
            <a:ext cx="10134600" cy="1752600"/>
          </a:xfrm>
        </p:spPr>
        <p:txBody>
          <a:bodyPr>
            <a:noAutofit/>
          </a:bodyPr>
          <a:lstStyle/>
          <a:p>
            <a:pPr algn="l"/>
            <a:r>
              <a:rPr lang="en-US" sz="3600" b="1" dirty="0" smtClean="0"/>
              <a:t>Co-op/Internship </a:t>
            </a:r>
            <a:br>
              <a:rPr lang="en-US" sz="3600" b="1" dirty="0" smtClean="0"/>
            </a:br>
            <a:r>
              <a:rPr lang="en-US" sz="3600" b="1" dirty="0" smtClean="0"/>
              <a:t>Opportunities</a:t>
            </a:r>
            <a:br>
              <a:rPr lang="en-US" sz="3600" b="1" dirty="0" smtClean="0"/>
            </a:br>
            <a:endParaRPr lang="en-US" sz="36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321" y="2581835"/>
            <a:ext cx="5517029" cy="666974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Co-ops and internships are academic/work experience opportunities for undergraduate and graduate students</a:t>
            </a:r>
          </a:p>
          <a:p>
            <a:r>
              <a:rPr lang="en-US" sz="2400" dirty="0" smtClean="0"/>
              <a:t>Co-ops and internships provide students with valuable experience in their degree program prior to graduation</a:t>
            </a:r>
          </a:p>
          <a:p>
            <a:r>
              <a:rPr lang="en-US" sz="2400" dirty="0" smtClean="0"/>
              <a:t>Co-ops and internships reduces the transition time to full-time employment</a:t>
            </a:r>
          </a:p>
          <a:p>
            <a:r>
              <a:rPr lang="en-US" sz="2400" dirty="0" smtClean="0"/>
              <a:t>Co-op and internships build and strengthen key relationships between ERAU, industry, government and alumni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94235" y="1727076"/>
            <a:ext cx="8763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200" dirty="0" smtClean="0"/>
              <a:t>Provide professional experience in your degree field</a:t>
            </a:r>
            <a:endParaRPr lang="en-US" sz="2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864" y="2819400"/>
            <a:ext cx="6629400" cy="4419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7409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6400" y="2362200"/>
            <a:ext cx="11704320" cy="5410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To be eligible undergraduate applicants must be: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 smtClean="0">
                <a:sym typeface="Wingdings" panose="05000000000000000000" pitchFamily="2" charset="2"/>
              </a:rPr>
              <a:t>Active full-time student in degree seeking program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 smtClean="0">
                <a:sym typeface="Wingdings" panose="05000000000000000000" pitchFamily="2" charset="2"/>
              </a:rPr>
              <a:t>Have cumulative 2.5+ GPA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 smtClean="0">
                <a:sym typeface="Wingdings" panose="05000000000000000000" pitchFamily="2" charset="2"/>
              </a:rPr>
              <a:t>Have completed 30 overall credits hours (12 credits must be from ERAU)</a:t>
            </a:r>
          </a:p>
          <a:p>
            <a:pPr marL="0" indent="0">
              <a:buNone/>
            </a:pPr>
            <a:endParaRPr lang="en-US" sz="2400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sz="24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sz="2400" dirty="0" smtClean="0">
                <a:sym typeface="Wingdings" panose="05000000000000000000" pitchFamily="2" charset="2"/>
              </a:rPr>
              <a:t>To be eligible graduate applicants must be:</a:t>
            </a:r>
          </a:p>
          <a:p>
            <a:pPr marL="0" indent="0">
              <a:buNone/>
            </a:pPr>
            <a:r>
              <a:rPr lang="en-US" sz="2400" dirty="0" smtClean="0">
                <a:sym typeface="Wingdings" panose="05000000000000000000" pitchFamily="2" charset="2"/>
              </a:rPr>
              <a:t>    Active full-time student in degree seeking program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 smtClean="0">
                <a:sym typeface="Wingdings" panose="05000000000000000000" pitchFamily="2" charset="2"/>
              </a:rPr>
              <a:t>Have cumulative 3.0+ GPA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 smtClean="0">
                <a:sym typeface="Wingdings" panose="05000000000000000000" pitchFamily="2" charset="2"/>
              </a:rPr>
              <a:t>Have completed 9 credit hours prior to start of internship (6 ERAU credits to apply to the program)</a:t>
            </a:r>
            <a:endParaRPr lang="en-US" sz="2400" dirty="0" smtClean="0"/>
          </a:p>
          <a:p>
            <a:pPr marL="1300460" lvl="2" indent="0">
              <a:buNone/>
            </a:pPr>
            <a:r>
              <a:rPr lang="en-US" sz="3600" dirty="0" smtClean="0"/>
              <a:t>   </a:t>
            </a:r>
            <a:endParaRPr lang="en-US" sz="36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7800" y="381000"/>
            <a:ext cx="5410200" cy="1143000"/>
          </a:xfrm>
        </p:spPr>
        <p:txBody>
          <a:bodyPr>
            <a:noAutofit/>
          </a:bodyPr>
          <a:lstStyle/>
          <a:p>
            <a:pPr algn="l"/>
            <a:r>
              <a:rPr lang="en-US" sz="3600" b="1" dirty="0" smtClean="0"/>
              <a:t>Co-op/Internship Requirements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405977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127000" y="174521"/>
            <a:ext cx="4410635" cy="11430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Co-op/Internships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3800" y="2057400"/>
            <a:ext cx="7604761" cy="2133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Undergraduates must work 300 hours = 3 credit hours</a:t>
            </a:r>
          </a:p>
          <a:p>
            <a:r>
              <a:rPr lang="en-US" sz="2400" dirty="0" smtClean="0"/>
              <a:t>Graduates must work 600 hours = 3 credits</a:t>
            </a:r>
          </a:p>
          <a:p>
            <a:r>
              <a:rPr lang="en-US" sz="2400" dirty="0" smtClean="0"/>
              <a:t>Tuition = cost of 1 credit hour per 3 credits earned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30200" y="1086688"/>
            <a:ext cx="990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/>
              <a:t>Provide academic credit based on the following: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583" y="4212771"/>
            <a:ext cx="6063193" cy="40370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0668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82600" y="381000"/>
            <a:ext cx="5486400" cy="873196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/>
              <a:t>Networking Resources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00" y="1406596"/>
            <a:ext cx="6248400" cy="75635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Visit both the Worldwide Career Services and Handshake sites for 24/7 access to networking resources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b="1" i="1" dirty="0" smtClean="0"/>
              <a:t>WW Career Services LinkedIn</a:t>
            </a:r>
            <a:r>
              <a:rPr lang="en-US" sz="2400" dirty="0" smtClean="0"/>
              <a:t>:  Posts weekly career opportunities along with career related articles</a:t>
            </a:r>
          </a:p>
          <a:p>
            <a:pPr marL="0" indent="0">
              <a:buNone/>
            </a:pPr>
            <a:r>
              <a:rPr lang="en-US" sz="2400" b="1" i="1" dirty="0" smtClean="0"/>
              <a:t>Alumni LinkedIn</a:t>
            </a:r>
            <a:r>
              <a:rPr lang="en-US" sz="2400" dirty="0" smtClean="0"/>
              <a:t>:  Identifies companies by geographical area where ERAU alumni are currently employed</a:t>
            </a:r>
          </a:p>
          <a:p>
            <a:pPr marL="0" indent="0">
              <a:buNone/>
            </a:pPr>
            <a:r>
              <a:rPr lang="en-US" sz="2400" b="1" i="1" dirty="0" smtClean="0"/>
              <a:t>Special Resources</a:t>
            </a:r>
            <a:r>
              <a:rPr lang="en-US" sz="2400" dirty="0" smtClean="0"/>
              <a:t>:  Web sites developed just for veterans, students with disabilities, federal employment and international job seekers</a:t>
            </a:r>
          </a:p>
          <a:p>
            <a:pPr marL="0" indent="0">
              <a:buNone/>
            </a:pPr>
            <a:r>
              <a:rPr lang="en-US" sz="2400" b="1" i="1" dirty="0" smtClean="0"/>
              <a:t>Professional Organizations</a:t>
            </a:r>
            <a:endParaRPr lang="en-US" sz="2400" b="1" i="1" dirty="0"/>
          </a:p>
        </p:txBody>
      </p:sp>
      <p:sp>
        <p:nvSpPr>
          <p:cNvPr id="2" name="TextBox 1"/>
          <p:cNvSpPr txBox="1"/>
          <p:nvPr/>
        </p:nvSpPr>
        <p:spPr>
          <a:xfrm>
            <a:off x="8178800" y="6248400"/>
            <a:ext cx="4267200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 defTabSz="1300460" fontAlgn="auto">
              <a:spcBef>
                <a:spcPct val="20000"/>
              </a:spcBef>
              <a:spcAft>
                <a:spcPts val="0"/>
              </a:spcAft>
            </a:pPr>
            <a:r>
              <a:rPr lang="en-US" sz="1200" dirty="0">
                <a:solidFill>
                  <a:prstClr val="black"/>
                </a:solidFill>
                <a:latin typeface="Calibri"/>
                <a:ea typeface="+mn-ea"/>
                <a:cs typeface="+mn-cs"/>
                <a:hlinkClick r:id="rId3"/>
              </a:rPr>
              <a:t>https://worldwide.erau.edu/career-services/</a:t>
            </a:r>
            <a:r>
              <a:rPr lang="en-US" sz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</a:p>
          <a:p>
            <a:pPr lvl="0" algn="l" defTabSz="1300460" fontAlgn="auto">
              <a:spcBef>
                <a:spcPct val="20000"/>
              </a:spcBef>
              <a:spcAft>
                <a:spcPts val="0"/>
              </a:spcAft>
            </a:pPr>
            <a:r>
              <a:rPr lang="en-US" sz="1200" dirty="0">
                <a:solidFill>
                  <a:prstClr val="black"/>
                </a:solidFill>
                <a:latin typeface="Calibri"/>
                <a:ea typeface="+mn-ea"/>
                <a:cs typeface="+mn-cs"/>
                <a:hlinkClick r:id="rId4"/>
              </a:rPr>
              <a:t>https://www.joinhandshake.com/</a:t>
            </a:r>
            <a:r>
              <a:rPr lang="en-US" sz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</a:p>
        </p:txBody>
      </p:sp>
      <p:pic>
        <p:nvPicPr>
          <p:cNvPr id="2050" name="Picture 2" descr="Image result for networki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200" y="3657600"/>
            <a:ext cx="4876800" cy="2438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477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2577</TotalTime>
  <Pages>0</Pages>
  <Words>687</Words>
  <Characters>0</Characters>
  <Application>Microsoft Office PowerPoint</Application>
  <PresentationFormat>Custom</PresentationFormat>
  <Lines>0</Lines>
  <Paragraphs>103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GillSans</vt:lpstr>
      <vt:lpstr>Wingdings</vt:lpstr>
      <vt:lpstr>ヒラギノ角ゴ ProN W3</vt:lpstr>
      <vt:lpstr>Theme1</vt:lpstr>
      <vt:lpstr>1_Theme1</vt:lpstr>
      <vt:lpstr>Worldwide Career Services</vt:lpstr>
      <vt:lpstr>Welcome to Worldwide Career Services</vt:lpstr>
      <vt:lpstr>PowerPoint Presentation</vt:lpstr>
      <vt:lpstr>PowerPoint Presentation</vt:lpstr>
      <vt:lpstr>Career Resources</vt:lpstr>
      <vt:lpstr>Co-op/Internship  Opportunities </vt:lpstr>
      <vt:lpstr>Co-op/Internship Requirements</vt:lpstr>
      <vt:lpstr>Co-op/Internships</vt:lpstr>
      <vt:lpstr>Networking Resources</vt:lpstr>
      <vt:lpstr>Career Preparation</vt:lpstr>
      <vt:lpstr>Career Events </vt:lpstr>
      <vt:lpstr>Worldwide Career Services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ERAU</dc:creator>
  <cp:lastModifiedBy>Worldwide Student Life</cp:lastModifiedBy>
  <cp:revision>233</cp:revision>
  <dcterms:modified xsi:type="dcterms:W3CDTF">2018-05-22T12:48:18Z</dcterms:modified>
</cp:coreProperties>
</file>